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83" r:id="rId5"/>
    <p:sldId id="284" r:id="rId6"/>
    <p:sldId id="285" r:id="rId7"/>
    <p:sldId id="290" r:id="rId8"/>
    <p:sldId id="291" r:id="rId9"/>
    <p:sldId id="293" r:id="rId10"/>
    <p:sldId id="294" r:id="rId11"/>
    <p:sldId id="286" r:id="rId12"/>
    <p:sldId id="287" r:id="rId13"/>
    <p:sldId id="288" r:id="rId14"/>
    <p:sldId id="28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19F0-C7E8-470C-812F-9287687A6F22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0252-7992-45D9-8621-481B47EFF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9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19F0-C7E8-470C-812F-9287687A6F22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0252-7992-45D9-8621-481B47EFF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2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19F0-C7E8-470C-812F-9287687A6F22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0252-7992-45D9-8621-481B47EFF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4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19F0-C7E8-470C-812F-9287687A6F22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0252-7992-45D9-8621-481B47EFF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7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19F0-C7E8-470C-812F-9287687A6F22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0252-7992-45D9-8621-481B47EFF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76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19F0-C7E8-470C-812F-9287687A6F22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0252-7992-45D9-8621-481B47EFF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6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19F0-C7E8-470C-812F-9287687A6F22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0252-7992-45D9-8621-481B47EFF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7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19F0-C7E8-470C-812F-9287687A6F22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0252-7992-45D9-8621-481B47EFF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96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19F0-C7E8-470C-812F-9287687A6F22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0252-7992-45D9-8621-481B47EFF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5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19F0-C7E8-470C-812F-9287687A6F22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0252-7992-45D9-8621-481B47EFF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40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19F0-C7E8-470C-812F-9287687A6F22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0252-7992-45D9-8621-481B47EFF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6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819F0-C7E8-470C-812F-9287687A6F22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90252-7992-45D9-8621-481B47EFF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3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xhere.com/en/photo/176128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s://app.discoveryeducation.com/learn/videos/BADFA6D5-256A-435D-86EC-E1B76E87ECED?hasLocalHost=fals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en.wikipedia.org/wiki/Sydney_Cov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en.wikipedia.org/wiki/Australian_frontier_war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://www.ejumpcut.org/archive/jc53.2011/papsonAustralia/3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flickr.com/photos/electricnerve/2262136976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rrobore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Outbac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www.magickriver.org/2008_09_28_archive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nd/3.0/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://theconversation.com/speaking-of-future-generations-lets-not-forget-culture-3870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flickr.com/photos/jymloke/356188600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lickr.com/photos/cogdog/1633371567" TargetMode="Externa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://shroomery.org/forums/showflat.php/number/1743304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gickriver.org/2008_09_28_archive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" name="Rectangle 4"/>
          <p:cNvSpPr/>
          <p:nvPr/>
        </p:nvSpPr>
        <p:spPr>
          <a:xfrm>
            <a:off x="753925" y="2076450"/>
            <a:ext cx="10684151" cy="1345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b="1" kern="1200" cap="none" spc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FE000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Australia’s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b="1" kern="120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FE000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Aborigines</a:t>
            </a:r>
            <a:endParaRPr lang="en-US" sz="3900" b="1" kern="1200" cap="none" spc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FE000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3711" y="4870656"/>
            <a:ext cx="7906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Origins &amp; Culture</a:t>
            </a:r>
            <a:endParaRPr lang="en-US" sz="480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601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EE5C6BA-FE2A-4C38-8D88-E70C06E54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3E66F28-0926-4CFB-BDAB-646CAB184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4672" y="802955"/>
            <a:ext cx="4977976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glow rad="63500">
                    <a:srgbClr val="FE000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Music</a:t>
            </a:r>
            <a:endParaRPr lang="en-US" sz="4400" b="1" kern="1200" cap="none" spc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000000"/>
              </a:solidFill>
              <a:effectLst>
                <a:glow rad="63500">
                  <a:srgbClr val="FE000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4" name="Freeform 60">
            <a:extLst>
              <a:ext uri="{FF2B5EF4-FFF2-40B4-BE49-F238E27FC236}">
                <a16:creationId xmlns:a16="http://schemas.microsoft.com/office/drawing/2014/main" id="{DE9FA85F-F0FB-4952-A05F-04CC67B18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3099" y="1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2" r="1" b="9825"/>
          <a:stretch/>
        </p:blipFill>
        <p:spPr>
          <a:xfrm>
            <a:off x="6632714" y="1"/>
            <a:ext cx="3674754" cy="2106932"/>
          </a:xfrm>
          <a:custGeom>
            <a:avLst/>
            <a:gdLst/>
            <a:ahLst/>
            <a:cxnLst/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6" name="TextBox 5"/>
          <p:cNvSpPr txBox="1"/>
          <p:nvPr/>
        </p:nvSpPr>
        <p:spPr>
          <a:xfrm>
            <a:off x="804672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>
                <a:solidFill>
                  <a:srgbClr val="000000"/>
                </a:solidFill>
              </a:rPr>
              <a:t>The didgeridoo is the most famous Aboriginal musical instrument. 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>
                <a:solidFill>
                  <a:srgbClr val="000000"/>
                </a:solidFill>
              </a:rPr>
              <a:t>It is also know as a yirdaki.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>
              <a:solidFill>
                <a:srgbClr val="000000"/>
              </a:solidFill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>
                <a:solidFill>
                  <a:srgbClr val="000000"/>
                </a:solidFill>
              </a:rPr>
              <a:t>Clapsticks, accompanying the didgeridoo, are used to keep a song’s rhythm.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>
                <a:solidFill>
                  <a:srgbClr val="000000"/>
                </a:solidFill>
              </a:rPr>
              <a:t>Men played the didgeridoo, while women played the clapsticks.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>
                <a:solidFill>
                  <a:srgbClr val="000000"/>
                </a:solidFill>
                <a:hlinkClick r:id="rId4"/>
              </a:rPr>
              <a:t>https://app.discoveryeducation.com/learn/videos/BADFA6D5-256A-435D-86EC-E1B76E87ECED?hasLocalHost=false</a:t>
            </a:r>
            <a:r>
              <a:rPr lang="en-US" sz="19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6" name="Freeform 68">
            <a:extLst>
              <a:ext uri="{FF2B5EF4-FFF2-40B4-BE49-F238E27FC236}">
                <a16:creationId xmlns:a16="http://schemas.microsoft.com/office/drawing/2014/main" id="{FEBD362A-CC27-47D9-8FC3-A5E91BA0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5296" y="2922177"/>
            <a:ext cx="4956705" cy="3945299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picture containing different, group, table, row&#10;&#10;Description automatically generated">
            <a:extLst>
              <a:ext uri="{FF2B5EF4-FFF2-40B4-BE49-F238E27FC236}">
                <a16:creationId xmlns:a16="http://schemas.microsoft.com/office/drawing/2014/main" id="{5D06985D-55C1-4E9F-B76E-111C4FD690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6335" r="3" b="8832"/>
          <a:stretch/>
        </p:blipFill>
        <p:spPr>
          <a:xfrm>
            <a:off x="7399326" y="3086207"/>
            <a:ext cx="4792674" cy="3781268"/>
          </a:xfrm>
          <a:custGeom>
            <a:avLst/>
            <a:gdLst/>
            <a:ahLst/>
            <a:cxnLst/>
            <a:rect l="l" t="t" r="r" b="b"/>
            <a:pathLst>
              <a:path w="4792674" h="3781268">
                <a:moveTo>
                  <a:pt x="2554615" y="0"/>
                </a:moveTo>
                <a:cubicBezTo>
                  <a:pt x="3436412" y="0"/>
                  <a:pt x="4213859" y="446774"/>
                  <a:pt x="4672942" y="1126306"/>
                </a:cubicBezTo>
                <a:lnTo>
                  <a:pt x="4792674" y="1323391"/>
                </a:lnTo>
                <a:lnTo>
                  <a:pt x="4792674" y="3781268"/>
                </a:lnTo>
                <a:lnTo>
                  <a:pt x="313779" y="3781268"/>
                </a:lnTo>
                <a:lnTo>
                  <a:pt x="308328" y="3772297"/>
                </a:lnTo>
                <a:cubicBezTo>
                  <a:pt x="111694" y="3410325"/>
                  <a:pt x="0" y="2995514"/>
                  <a:pt x="0" y="2554615"/>
                </a:cubicBezTo>
                <a:cubicBezTo>
                  <a:pt x="0" y="1143740"/>
                  <a:pt x="1143740" y="0"/>
                  <a:pt x="255461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63730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9">
            <a:extLst>
              <a:ext uri="{FF2B5EF4-FFF2-40B4-BE49-F238E27FC236}">
                <a16:creationId xmlns:a16="http://schemas.microsoft.com/office/drawing/2014/main" id="{DEE5C6BA-FE2A-4C38-8D88-E70C06E54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1">
            <a:extLst>
              <a:ext uri="{FF2B5EF4-FFF2-40B4-BE49-F238E27FC236}">
                <a16:creationId xmlns:a16="http://schemas.microsoft.com/office/drawing/2014/main" id="{53E66F28-0926-4CFB-BDAB-646CAB184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4672" y="802955"/>
            <a:ext cx="4977976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glow rad="63500">
                    <a:srgbClr val="FE000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Arrival of Europeans</a:t>
            </a:r>
            <a:endParaRPr lang="en-US" sz="4400" b="1" kern="1200" cap="none" spc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000000"/>
              </a:solidFill>
              <a:effectLst>
                <a:glow rad="63500">
                  <a:srgbClr val="FE000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4" name="Freeform 60">
            <a:extLst>
              <a:ext uri="{FF2B5EF4-FFF2-40B4-BE49-F238E27FC236}">
                <a16:creationId xmlns:a16="http://schemas.microsoft.com/office/drawing/2014/main" id="{DE9FA85F-F0FB-4952-A05F-04CC67B18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3099" y="1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group of people standing next to a tree&#10;&#10;Description automatically generated">
            <a:extLst>
              <a:ext uri="{FF2B5EF4-FFF2-40B4-BE49-F238E27FC236}">
                <a16:creationId xmlns:a16="http://schemas.microsoft.com/office/drawing/2014/main" id="{7E704A27-256F-4871-8583-D34F8D64B7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4074" r="-3" b="7577"/>
          <a:stretch/>
        </p:blipFill>
        <p:spPr>
          <a:xfrm>
            <a:off x="6632714" y="1"/>
            <a:ext cx="3674754" cy="2106932"/>
          </a:xfrm>
          <a:custGeom>
            <a:avLst/>
            <a:gdLst/>
            <a:ahLst/>
            <a:cxnLst/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6" name="TextBox 5"/>
          <p:cNvSpPr txBox="1"/>
          <p:nvPr/>
        </p:nvSpPr>
        <p:spPr>
          <a:xfrm>
            <a:off x="804672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Aborigines lived on Australia’s coast, which is where the Europeans wanted to settle.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</a:endParaRP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Europeans waged war  against the Aborigines in order to take their land.</a:t>
            </a:r>
          </a:p>
        </p:txBody>
      </p:sp>
      <p:sp>
        <p:nvSpPr>
          <p:cNvPr id="26" name="Freeform 68">
            <a:extLst>
              <a:ext uri="{FF2B5EF4-FFF2-40B4-BE49-F238E27FC236}">
                <a16:creationId xmlns:a16="http://schemas.microsoft.com/office/drawing/2014/main" id="{FEBD362A-CC27-47D9-8FC3-A5E91BA0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5296" y="2922177"/>
            <a:ext cx="4956705" cy="3945299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" r="15122"/>
          <a:stretch/>
        </p:blipFill>
        <p:spPr>
          <a:xfrm>
            <a:off x="7399326" y="3086207"/>
            <a:ext cx="4792674" cy="3781268"/>
          </a:xfrm>
          <a:custGeom>
            <a:avLst/>
            <a:gdLst/>
            <a:ahLst/>
            <a:cxnLst/>
            <a:rect l="l" t="t" r="r" b="b"/>
            <a:pathLst>
              <a:path w="4792674" h="3781268">
                <a:moveTo>
                  <a:pt x="2554615" y="0"/>
                </a:moveTo>
                <a:cubicBezTo>
                  <a:pt x="3436412" y="0"/>
                  <a:pt x="4213859" y="446774"/>
                  <a:pt x="4672942" y="1126306"/>
                </a:cubicBezTo>
                <a:lnTo>
                  <a:pt x="4792674" y="1323391"/>
                </a:lnTo>
                <a:lnTo>
                  <a:pt x="4792674" y="3781268"/>
                </a:lnTo>
                <a:lnTo>
                  <a:pt x="313779" y="3781268"/>
                </a:lnTo>
                <a:lnTo>
                  <a:pt x="308328" y="3772297"/>
                </a:lnTo>
                <a:cubicBezTo>
                  <a:pt x="111694" y="3410325"/>
                  <a:pt x="0" y="2995514"/>
                  <a:pt x="0" y="2554615"/>
                </a:cubicBezTo>
                <a:cubicBezTo>
                  <a:pt x="0" y="1143740"/>
                  <a:pt x="1143740" y="0"/>
                  <a:pt x="255461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938A0F-C1D6-44AD-B581-266553EA6728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en.wikipedia.org/wiki/Sydney_Cov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4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r="17696"/>
          <a:stretch/>
        </p:blipFill>
        <p:spPr>
          <a:xfrm>
            <a:off x="6706581" y="2247531"/>
            <a:ext cx="5485419" cy="4610469"/>
          </a:xfrm>
          <a:custGeom>
            <a:avLst/>
            <a:gdLst/>
            <a:ahLst/>
            <a:cxnLst/>
            <a:rect l="l" t="t" r="r" b="b"/>
            <a:pathLst>
              <a:path w="5485419" h="4610469">
                <a:moveTo>
                  <a:pt x="3140343" y="0"/>
                </a:moveTo>
                <a:cubicBezTo>
                  <a:pt x="4007525" y="0"/>
                  <a:pt x="4792611" y="351495"/>
                  <a:pt x="5360901" y="919786"/>
                </a:cubicBezTo>
                <a:lnTo>
                  <a:pt x="5485419" y="1056789"/>
                </a:lnTo>
                <a:lnTo>
                  <a:pt x="5485419" y="4610469"/>
                </a:lnTo>
                <a:lnTo>
                  <a:pt x="366137" y="4610469"/>
                </a:lnTo>
                <a:lnTo>
                  <a:pt x="246784" y="4362707"/>
                </a:lnTo>
                <a:cubicBezTo>
                  <a:pt x="87874" y="3987002"/>
                  <a:pt x="0" y="3573935"/>
                  <a:pt x="0" y="3140344"/>
                </a:cubicBezTo>
                <a:cubicBezTo>
                  <a:pt x="0" y="1405980"/>
                  <a:pt x="1405980" y="0"/>
                  <a:pt x="3140343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Picture 6" descr="A picture containing outdoor, grass, sheep, herd&#10;&#10;Description automatically generated">
            <a:extLst>
              <a:ext uri="{FF2B5EF4-FFF2-40B4-BE49-F238E27FC236}">
                <a16:creationId xmlns:a16="http://schemas.microsoft.com/office/drawing/2014/main" id="{FCEFA306-943E-432D-BA25-AF5C922EC8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9685" r="2" b="2"/>
          <a:stretch/>
        </p:blipFill>
        <p:spPr>
          <a:xfrm>
            <a:off x="6219440" y="1"/>
            <a:ext cx="4548867" cy="2614366"/>
          </a:xfrm>
          <a:custGeom>
            <a:avLst/>
            <a:gdLst/>
            <a:ahLst/>
            <a:cxnLst/>
            <a:rect l="l" t="t" r="r" b="b"/>
            <a:pathLst>
              <a:path w="4548867" h="2614366">
                <a:moveTo>
                  <a:pt x="28132" y="0"/>
                </a:moveTo>
                <a:lnTo>
                  <a:pt x="4520736" y="0"/>
                </a:lnTo>
                <a:lnTo>
                  <a:pt x="4537124" y="107385"/>
                </a:lnTo>
                <a:cubicBezTo>
                  <a:pt x="4544889" y="183845"/>
                  <a:pt x="4548867" y="261424"/>
                  <a:pt x="4548867" y="339933"/>
                </a:cubicBezTo>
                <a:cubicBezTo>
                  <a:pt x="4548867" y="1596068"/>
                  <a:pt x="3530568" y="2614366"/>
                  <a:pt x="2274434" y="2614366"/>
                </a:cubicBezTo>
                <a:cubicBezTo>
                  <a:pt x="1018299" y="2614366"/>
                  <a:pt x="0" y="1596068"/>
                  <a:pt x="0" y="339933"/>
                </a:cubicBezTo>
                <a:cubicBezTo>
                  <a:pt x="0" y="261424"/>
                  <a:pt x="3978" y="183845"/>
                  <a:pt x="11743" y="107385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24" name="Picture 19">
            <a:extLst>
              <a:ext uri="{FF2B5EF4-FFF2-40B4-BE49-F238E27FC236}">
                <a16:creationId xmlns:a16="http://schemas.microsoft.com/office/drawing/2014/main" id="{3B37BAF8-EA97-496B-9DF6-3D53B6A19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5661" y="802955"/>
            <a:ext cx="5290594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glow rad="63500">
                    <a:srgbClr val="FE000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European Advantage</a:t>
            </a:r>
            <a:endParaRPr lang="en-US" sz="4400" b="1" kern="1200" cap="none" spc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000000"/>
              </a:solidFill>
              <a:effectLst>
                <a:glow rad="63500">
                  <a:srgbClr val="FE000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5661" y="2421682"/>
            <a:ext cx="5286665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The Europeans had guns and soldiers.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</a:endParaRP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They also spread diseases…</a:t>
            </a:r>
          </a:p>
          <a:p>
            <a:pPr marL="10287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More than half of the Aborigines in Australia died.</a:t>
            </a:r>
          </a:p>
          <a:p>
            <a:pPr marL="10287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The entire Aboriginal population died in Tasmania.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97B048-921F-4710-9F2B-A90CD8099596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en.wikipedia.org/wiki/Australian_frontier_war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2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2A06E70-D53B-4EEC-8BCA-FCD6C1C84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9" b="2"/>
          <a:stretch/>
        </p:blipFill>
        <p:spPr>
          <a:xfrm>
            <a:off x="-182887" y="-164597"/>
            <a:ext cx="6447707" cy="4622292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7" name="Picture 6" descr="A sunset in the background&#10;&#10;Description automatically generated">
            <a:extLst>
              <a:ext uri="{FF2B5EF4-FFF2-40B4-BE49-F238E27FC236}">
                <a16:creationId xmlns:a16="http://schemas.microsoft.com/office/drawing/2014/main" id="{C1A44E4D-5D62-493E-A5A5-9B25B4C758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194"/>
          <a:stretch/>
        </p:blipFill>
        <p:spPr>
          <a:xfrm>
            <a:off x="-186572" y="3184613"/>
            <a:ext cx="6447707" cy="3845519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1E2C02-494F-4A6B-A67B-1D965948F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4105" y="802955"/>
            <a:ext cx="4977976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glow rad="63500">
                    <a:srgbClr val="FE000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What Happened Next?</a:t>
            </a:r>
            <a:endParaRPr lang="en-US" sz="4000" b="1" kern="1200" cap="none" spc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000000"/>
              </a:solidFill>
              <a:effectLst>
                <a:glow rad="63500">
                  <a:srgbClr val="FE000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The Aborigines were forced to live on reservations in the Outback.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They were forced to work for Europeans on sheep and cattle ranches.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Laws were made to limit where Aborigines could live and work.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Children were even taken away from their parents and sent to European schools.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</a:rPr>
              <a:t>The British hoped to end all Aboriginal culture with their policies.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8CB48F-05A5-41C2-BB8C-5C5518AC161C}"/>
              </a:ext>
            </a:extLst>
          </p:cNvPr>
          <p:cNvSpPr txBox="1"/>
          <p:nvPr/>
        </p:nvSpPr>
        <p:spPr>
          <a:xfrm>
            <a:off x="3801808" y="6830077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www.ejumpcut.org/archive/jc53.2011/papsonAustralia/3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76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8" r="-2" b="18347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7" name="Picture 6" descr="A person standing in a room&#10;&#10;Description automatically generated">
            <a:extLst>
              <a:ext uri="{FF2B5EF4-FFF2-40B4-BE49-F238E27FC236}">
                <a16:creationId xmlns:a16="http://schemas.microsoft.com/office/drawing/2014/main" id="{167C0C71-D791-4A16-82EB-F475AE7FD3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1900" r="-2" b="19126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056" y="859536"/>
            <a:ext cx="4832802" cy="124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rgbClr val="FE000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Aborigines Today</a:t>
            </a:r>
            <a:endParaRPr lang="en-US" sz="3400" b="1" kern="1200" cap="none" spc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glow rad="63500">
                  <a:srgbClr val="FE000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056" y="2512611"/>
            <a:ext cx="4832803" cy="366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sz="1700"/>
              <a:t>Only 300,000 Aborigines live in Australia today.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en-US" sz="170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sz="1700"/>
              <a:t>In the 1960s, policies were changed to be more in favor of Aborigines:</a:t>
            </a:r>
          </a:p>
          <a:p>
            <a:pPr marL="850392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/>
              <a:t>They can hold a seat in Parliament.</a:t>
            </a:r>
          </a:p>
          <a:p>
            <a:pPr marL="850392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/>
              <a:t>They can have their own schools which teach their culture, language, and art.</a:t>
            </a:r>
          </a:p>
          <a:p>
            <a:pPr marL="850392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700"/>
          </a:p>
          <a:p>
            <a:pPr marL="39319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/>
              <a:t>Today, they live modern lives, some are teachers, lawyers, mechanics, nurses, politicians, etc.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65A1A4-4E14-457E-9CF2-BD56213DA366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flickr.com/photos/electricnerve/2262136976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85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herd of giraffe standing next to a tree&#10;&#10;Description automatically generated">
            <a:extLst>
              <a:ext uri="{FF2B5EF4-FFF2-40B4-BE49-F238E27FC236}">
                <a16:creationId xmlns:a16="http://schemas.microsoft.com/office/drawing/2014/main" id="{4FC040FC-56F4-4EA1-A4BB-CF5E7CEB1C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2" b="6956"/>
          <a:stretch/>
        </p:blipFill>
        <p:spPr>
          <a:xfrm>
            <a:off x="6083786" y="-168316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3" name="Picture 2" descr="A black sign with white text&#10;&#10;Description automatically generated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8" b="-1"/>
          <a:stretch/>
        </p:blipFill>
        <p:spPr>
          <a:xfrm>
            <a:off x="6089904" y="2751326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4998" y="798445"/>
            <a:ext cx="4803636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glow rad="63500">
                    <a:srgbClr val="FE000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Aborigines</a:t>
            </a:r>
            <a:endParaRPr lang="en-US" sz="4000" b="1" kern="1200" cap="none" spc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000000"/>
              </a:solidFill>
              <a:effectLst>
                <a:glow rad="63500">
                  <a:srgbClr val="FE000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4997" y="2272143"/>
            <a:ext cx="4803637" cy="3788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6858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Aborigines are the indigenous people of Australia.</a:t>
            </a:r>
          </a:p>
          <a:p>
            <a:pPr marL="11430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They have occupied Australia for at least 40,000 years!</a:t>
            </a:r>
          </a:p>
          <a:p>
            <a:pPr marL="11430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</a:endParaRPr>
          </a:p>
          <a:p>
            <a:pPr marL="6858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They arrived from Southeast Asia.</a:t>
            </a:r>
          </a:p>
          <a:p>
            <a:pPr marL="6858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</a:endParaRPr>
          </a:p>
          <a:p>
            <a:pPr marL="6858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The word </a:t>
            </a:r>
            <a:r>
              <a:rPr lang="en-US" sz="2000" i="1">
                <a:solidFill>
                  <a:srgbClr val="000000"/>
                </a:solidFill>
              </a:rPr>
              <a:t>aborigines</a:t>
            </a:r>
            <a:r>
              <a:rPr lang="en-US" sz="2000">
                <a:solidFill>
                  <a:srgbClr val="000000"/>
                </a:solidFill>
              </a:rPr>
              <a:t> means “people who were here from the beginning”.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D7A474-2D51-466E-A52A-67D2B23E29E8}"/>
              </a:ext>
            </a:extLst>
          </p:cNvPr>
          <p:cNvSpPr txBox="1"/>
          <p:nvPr/>
        </p:nvSpPr>
        <p:spPr>
          <a:xfrm>
            <a:off x="10038073" y="3563942"/>
            <a:ext cx="230704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Corrobore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0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8" r="-2" b="18347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7" name="Picture 6" descr="A close up of a dry grass field&#10;&#10;Description automatically generated">
            <a:extLst>
              <a:ext uri="{FF2B5EF4-FFF2-40B4-BE49-F238E27FC236}">
                <a16:creationId xmlns:a16="http://schemas.microsoft.com/office/drawing/2014/main" id="{92EB54D6-5A0F-4EF2-95F5-03461C2636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8615" r="-2" b="-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056" y="859536"/>
            <a:ext cx="4832802" cy="124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rgbClr val="FE000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Early Life</a:t>
            </a:r>
            <a:endParaRPr lang="en-US" sz="3400" b="1" kern="1200" cap="none" spc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glow rad="63500">
                  <a:srgbClr val="FE000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056" y="2512611"/>
            <a:ext cx="4832803" cy="366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They developed efficient ways to adapt to the harsh Australian climate and environment.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They built containers for storing water and built wells to collect water underground.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They were hunters and gatherers: ate animals, wild nuts, fruits, and berries.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They were nomadic--moved from place to place in search of food.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AD1BC3-A5B3-4F07-AD97-45046B8BF7CB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en.wikipedia.org/wiki/Outbac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70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EE5C6BA-FE2A-4C38-8D88-E70C06E54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3E66F28-0926-4CFB-BDAB-646CAB184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4672" y="802955"/>
            <a:ext cx="4977976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glow rad="63500">
                    <a:srgbClr val="FE000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Early Life</a:t>
            </a:r>
            <a:endParaRPr lang="en-US" sz="4400" b="1" kern="1200" cap="none" spc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000000"/>
              </a:solidFill>
              <a:effectLst>
                <a:glow rad="63500">
                  <a:srgbClr val="FE000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" name="Freeform 60">
            <a:extLst>
              <a:ext uri="{FF2B5EF4-FFF2-40B4-BE49-F238E27FC236}">
                <a16:creationId xmlns:a16="http://schemas.microsoft.com/office/drawing/2014/main" id="{DE9FA85F-F0FB-4952-A05F-04CC67B18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3099" y="1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68FEAA0-C456-4CA1-BD6E-6CF2D2D711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368" r="1" b="13839"/>
          <a:stretch/>
        </p:blipFill>
        <p:spPr>
          <a:xfrm>
            <a:off x="6632714" y="1"/>
            <a:ext cx="3674754" cy="2106932"/>
          </a:xfrm>
          <a:custGeom>
            <a:avLst/>
            <a:gdLst/>
            <a:ahLst/>
            <a:cxnLst/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6" name="TextBox 5"/>
          <p:cNvSpPr txBox="1"/>
          <p:nvPr/>
        </p:nvSpPr>
        <p:spPr>
          <a:xfrm>
            <a:off x="804672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Archaeologists have found several early Aboriginal inventions: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Rock art, boomerangs, ground axes, and grindstones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There is no written record of prehistoric Aborigines.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They kept their history by telling stories that were passed down from generation to generation.</a:t>
            </a:r>
          </a:p>
        </p:txBody>
      </p:sp>
      <p:sp>
        <p:nvSpPr>
          <p:cNvPr id="22" name="Freeform 68">
            <a:extLst>
              <a:ext uri="{FF2B5EF4-FFF2-40B4-BE49-F238E27FC236}">
                <a16:creationId xmlns:a16="http://schemas.microsoft.com/office/drawing/2014/main" id="{FEBD362A-CC27-47D9-8FC3-A5E91BA0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5296" y="2922177"/>
            <a:ext cx="4956705" cy="3945299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" r="15122"/>
          <a:stretch/>
        </p:blipFill>
        <p:spPr>
          <a:xfrm>
            <a:off x="7399326" y="3086207"/>
            <a:ext cx="4792674" cy="3781268"/>
          </a:xfrm>
          <a:custGeom>
            <a:avLst/>
            <a:gdLst/>
            <a:ahLst/>
            <a:cxnLst/>
            <a:rect l="l" t="t" r="r" b="b"/>
            <a:pathLst>
              <a:path w="4792674" h="3781268">
                <a:moveTo>
                  <a:pt x="2554615" y="0"/>
                </a:moveTo>
                <a:cubicBezTo>
                  <a:pt x="3436412" y="0"/>
                  <a:pt x="4213859" y="446774"/>
                  <a:pt x="4672942" y="1126306"/>
                </a:cubicBezTo>
                <a:lnTo>
                  <a:pt x="4792674" y="1323391"/>
                </a:lnTo>
                <a:lnTo>
                  <a:pt x="4792674" y="3781268"/>
                </a:lnTo>
                <a:lnTo>
                  <a:pt x="313779" y="3781268"/>
                </a:lnTo>
                <a:lnTo>
                  <a:pt x="308328" y="3772297"/>
                </a:lnTo>
                <a:cubicBezTo>
                  <a:pt x="111694" y="3410325"/>
                  <a:pt x="0" y="2995514"/>
                  <a:pt x="0" y="2554615"/>
                </a:cubicBezTo>
                <a:cubicBezTo>
                  <a:pt x="0" y="1143740"/>
                  <a:pt x="1143740" y="0"/>
                  <a:pt x="255461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289442-4CC7-4CC4-8F0D-A8A19BEDCCE7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www.magickriver.org/2008_09_28_archiv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0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2A06E70-D53B-4EEC-8BCA-FCD6C1C84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9" b="2"/>
          <a:stretch/>
        </p:blipFill>
        <p:spPr>
          <a:xfrm>
            <a:off x="-182887" y="-164597"/>
            <a:ext cx="6447707" cy="4622292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9E38B8D-020E-4009-AF83-2830E56773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7165" r="-2" b="-2"/>
          <a:stretch/>
        </p:blipFill>
        <p:spPr>
          <a:xfrm>
            <a:off x="-186572" y="3184613"/>
            <a:ext cx="6447707" cy="3845519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41E2C02-494F-4A6B-A67B-1D965948F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4105" y="802955"/>
            <a:ext cx="4977976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glow rad="63500">
                    <a:srgbClr val="FE000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Social Structure</a:t>
            </a:r>
            <a:endParaRPr lang="en-US" sz="4000" b="1" kern="1200" cap="none" spc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000000"/>
              </a:solidFill>
              <a:effectLst>
                <a:glow rad="63500">
                  <a:srgbClr val="FE000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The Aboriginal social structure consisted of a tribe or “language group” of as many as 500 people.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</a:endParaRP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A tribe included bands called “hordes” of 10 to 20 people.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</a:endParaRP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Hordes joined for daily food gathering and hunting.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C72354-A101-428F-ABC9-63447EAA2C9A}"/>
              </a:ext>
            </a:extLst>
          </p:cNvPr>
          <p:cNvSpPr txBox="1"/>
          <p:nvPr/>
        </p:nvSpPr>
        <p:spPr>
          <a:xfrm>
            <a:off x="3934857" y="6830077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theconversation.com/speaking-of-future-generations-lets-not-forget-culture-3870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75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8" r="-2" b="18347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15" name="Picture 14" descr="A picture containing shirt, graffiti&#10;&#10;Description automatically generated">
            <a:extLst>
              <a:ext uri="{FF2B5EF4-FFF2-40B4-BE49-F238E27FC236}">
                <a16:creationId xmlns:a16="http://schemas.microsoft.com/office/drawing/2014/main" id="{76BBA820-7256-491A-AAF1-DA9E346482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5496" r="-2" b="5530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8912" y="1524659"/>
            <a:ext cx="5019074" cy="13784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rgbClr val="FE000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Where?</a:t>
            </a:r>
            <a:endParaRPr lang="en-US" sz="5400" b="1" kern="120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glow rad="63500">
                  <a:srgbClr val="FE000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516" y="3417573"/>
            <a:ext cx="4593021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Aborigines originally settled in the same places as present-day Australians.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The climate was mild and water was available.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Before Europeans arrived in 1788, around 500,000 Aborigines lived in Australia.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8A6915-56FE-41BE-8E01-8E06E3EFDA02}"/>
              </a:ext>
            </a:extLst>
          </p:cNvPr>
          <p:cNvSpPr txBox="1"/>
          <p:nvPr/>
        </p:nvSpPr>
        <p:spPr>
          <a:xfrm>
            <a:off x="9732673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flickr.com/photos/jymloke/356188600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0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9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4105" y="802955"/>
            <a:ext cx="4977976" cy="1455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glow rad="63500">
                    <a:srgbClr val="FE000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Religion</a:t>
            </a:r>
            <a:endParaRPr lang="en-US" sz="4000" b="1" cap="none" spc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000000"/>
              </a:solidFill>
              <a:effectLst>
                <a:glow rad="63500">
                  <a:srgbClr val="FE000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4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8" r="28320" b="-1"/>
          <a:stretch/>
        </p:blipFill>
        <p:spPr>
          <a:xfrm>
            <a:off x="3116610" y="213398"/>
            <a:ext cx="1182462" cy="1360715"/>
          </a:xfrm>
          <a:prstGeom prst="rect">
            <a:avLst/>
          </a:prstGeom>
        </p:spPr>
      </p:pic>
      <p:sp>
        <p:nvSpPr>
          <p:cNvPr id="26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5FD5620-E93A-4C6E-8395-1ED32C39DB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83325" y="3875314"/>
            <a:ext cx="1835919" cy="2670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Aboriginal religion is called “Dreamtime”.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“The Dreaming” is what Aborigines call the beginning of life on Earth.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During the Dreaming, spirits created the land, people, and animals.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Most of the spirits disappeared, but some live on in objects.</a:t>
            </a:r>
          </a:p>
        </p:txBody>
      </p:sp>
    </p:spTree>
    <p:extLst>
      <p:ext uri="{BB962C8B-B14F-4D97-AF65-F5344CB8AC3E}">
        <p14:creationId xmlns:p14="http://schemas.microsoft.com/office/powerpoint/2010/main" val="137918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r="17696"/>
          <a:stretch/>
        </p:blipFill>
        <p:spPr>
          <a:xfrm>
            <a:off x="6706581" y="2247531"/>
            <a:ext cx="5485419" cy="4610469"/>
          </a:xfrm>
          <a:custGeom>
            <a:avLst/>
            <a:gdLst/>
            <a:ahLst/>
            <a:cxnLst/>
            <a:rect l="l" t="t" r="r" b="b"/>
            <a:pathLst>
              <a:path w="5485419" h="4610469">
                <a:moveTo>
                  <a:pt x="3140343" y="0"/>
                </a:moveTo>
                <a:cubicBezTo>
                  <a:pt x="4007525" y="0"/>
                  <a:pt x="4792611" y="351495"/>
                  <a:pt x="5360901" y="919786"/>
                </a:cubicBezTo>
                <a:lnTo>
                  <a:pt x="5485419" y="1056789"/>
                </a:lnTo>
                <a:lnTo>
                  <a:pt x="5485419" y="4610469"/>
                </a:lnTo>
                <a:lnTo>
                  <a:pt x="366137" y="4610469"/>
                </a:lnTo>
                <a:lnTo>
                  <a:pt x="246784" y="4362707"/>
                </a:lnTo>
                <a:cubicBezTo>
                  <a:pt x="87874" y="3987002"/>
                  <a:pt x="0" y="3573935"/>
                  <a:pt x="0" y="3140344"/>
                </a:cubicBezTo>
                <a:cubicBezTo>
                  <a:pt x="0" y="1405980"/>
                  <a:pt x="1405980" y="0"/>
                  <a:pt x="3140343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0" name="Picture 9" descr="A fabric surface&#10;&#10;Description automatically generated">
            <a:extLst>
              <a:ext uri="{FF2B5EF4-FFF2-40B4-BE49-F238E27FC236}">
                <a16:creationId xmlns:a16="http://schemas.microsoft.com/office/drawing/2014/main" id="{E2BF9901-5E9D-4641-AD68-5066C40FE1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885" r="-1" b="22484"/>
          <a:stretch/>
        </p:blipFill>
        <p:spPr>
          <a:xfrm>
            <a:off x="6219440" y="1"/>
            <a:ext cx="4548867" cy="2614366"/>
          </a:xfrm>
          <a:custGeom>
            <a:avLst/>
            <a:gdLst/>
            <a:ahLst/>
            <a:cxnLst/>
            <a:rect l="l" t="t" r="r" b="b"/>
            <a:pathLst>
              <a:path w="4548867" h="2614366">
                <a:moveTo>
                  <a:pt x="28132" y="0"/>
                </a:moveTo>
                <a:lnTo>
                  <a:pt x="4520736" y="0"/>
                </a:lnTo>
                <a:lnTo>
                  <a:pt x="4537124" y="107385"/>
                </a:lnTo>
                <a:cubicBezTo>
                  <a:pt x="4544889" y="183845"/>
                  <a:pt x="4548867" y="261424"/>
                  <a:pt x="4548867" y="339933"/>
                </a:cubicBezTo>
                <a:cubicBezTo>
                  <a:pt x="4548867" y="1596068"/>
                  <a:pt x="3530568" y="2614366"/>
                  <a:pt x="2274434" y="2614366"/>
                </a:cubicBezTo>
                <a:cubicBezTo>
                  <a:pt x="1018299" y="2614366"/>
                  <a:pt x="0" y="1596068"/>
                  <a:pt x="0" y="339933"/>
                </a:cubicBezTo>
                <a:cubicBezTo>
                  <a:pt x="0" y="261424"/>
                  <a:pt x="3978" y="183845"/>
                  <a:pt x="11743" y="107385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B37BAF8-EA97-496B-9DF6-3D53B6A19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5661" y="802955"/>
            <a:ext cx="5290594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glow rad="63500">
                    <a:srgbClr val="FE000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Dreamtime</a:t>
            </a:r>
            <a:endParaRPr lang="en-US" sz="4400" b="1" kern="1200" cap="none" spc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000000"/>
              </a:solidFill>
              <a:effectLst>
                <a:glow rad="63500">
                  <a:srgbClr val="FE000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5661" y="2421682"/>
            <a:ext cx="5286665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Aborigines believe the earth is a link to the spiritual world.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The land itself is sacred to Aborigines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For example, Ayers Rock, known as Uluru to the Aborigines, is a very sacred part of their religion.  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Aborigines have many Dreamtime legends that describe how the earth was created.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828368-710A-4D1F-8094-9ACAF81450A5}"/>
              </a:ext>
            </a:extLst>
          </p:cNvPr>
          <p:cNvSpPr txBox="1"/>
          <p:nvPr/>
        </p:nvSpPr>
        <p:spPr>
          <a:xfrm>
            <a:off x="9751909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shroomery.org/forums/showflat.php/number/1743304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23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D3182C8-6C9E-4555-872F-2CE0EE346B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2" b="9308"/>
          <a:stretch/>
        </p:blipFill>
        <p:spPr>
          <a:xfrm>
            <a:off x="6083786" y="-168316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8" b="-1"/>
          <a:stretch/>
        </p:blipFill>
        <p:spPr>
          <a:xfrm>
            <a:off x="6089904" y="2487166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4998" y="798445"/>
            <a:ext cx="4803636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000000"/>
                </a:solidFill>
                <a:effectLst>
                  <a:glow rad="63500">
                    <a:srgbClr val="FE000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Aboriginal Art</a:t>
            </a:r>
            <a:endParaRPr lang="en-US" sz="4000" b="1" kern="1200" cap="none" spc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000000"/>
              </a:solidFill>
              <a:effectLst>
                <a:glow rad="63500">
                  <a:srgbClr val="FE000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4997" y="2272143"/>
            <a:ext cx="4803637" cy="3788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Aboriginal art is a tradition thousands of years old!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The artwork most often depicts Dreamtime stories.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The best known forms of Aboriginal art are rock and bark paintings.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A more modern tradition is called, Papunya Tula, the “Dot Art” movement.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2EA264-5FF2-42AD-BF78-F2EBEC23C262}"/>
              </a:ext>
            </a:extLst>
          </p:cNvPr>
          <p:cNvSpPr txBox="1"/>
          <p:nvPr/>
        </p:nvSpPr>
        <p:spPr>
          <a:xfrm>
            <a:off x="10038074" y="3563942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magickriver.org/2008_09_28_archiv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755</Words>
  <Application>Microsoft Office PowerPoint</Application>
  <PresentationFormat>Widescreen</PresentationFormat>
  <Paragraphs>99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Avenir Next LT Pro</vt:lpstr>
      <vt:lpstr>Calibri</vt:lpstr>
      <vt:lpstr>Calibri Light</vt:lpstr>
      <vt:lpstr>KBScaredStraight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Hoover</dc:creator>
  <cp:lastModifiedBy>Joshua Hoover</cp:lastModifiedBy>
  <cp:revision>2</cp:revision>
  <dcterms:created xsi:type="dcterms:W3CDTF">2020-05-04T02:01:11Z</dcterms:created>
  <dcterms:modified xsi:type="dcterms:W3CDTF">2020-05-04T03:01:15Z</dcterms:modified>
</cp:coreProperties>
</file>